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9" r:id="rId4"/>
    <p:sldId id="287" r:id="rId5"/>
    <p:sldId id="28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7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5" r:id="rId3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046"/>
    <a:srgbClr val="2F318B"/>
    <a:srgbClr val="00529B"/>
    <a:srgbClr val="D7C2C2"/>
    <a:srgbClr val="FFD204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02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198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0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3994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626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6368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015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016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403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888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923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C4697-457C-44E1-A13A-8389963A706D}" type="datetimeFigureOut">
              <a:rPr lang="es-MX" smtClean="0"/>
              <a:t>21/06/2019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F2BFE-CE19-4D9D-809B-5E6434CFED9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8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559966"/>
              </p:ext>
            </p:extLst>
          </p:nvPr>
        </p:nvGraphicFramePr>
        <p:xfrm>
          <a:off x="4763" y="4763"/>
          <a:ext cx="12195960" cy="1655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Imagen" r:id="rId3" imgW="18047619" imgH="2672655" progId="StaticMetafile">
                  <p:embed/>
                </p:oleObj>
              </mc:Choice>
              <mc:Fallback>
                <p:oleObj name="Imagen" r:id="rId3" imgW="18047619" imgH="2672655" progId="StaticMetafile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3" y="4763"/>
                        <a:ext cx="12195960" cy="165559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32753"/>
              </p:ext>
            </p:extLst>
          </p:nvPr>
        </p:nvGraphicFramePr>
        <p:xfrm>
          <a:off x="3237608" y="3391680"/>
          <a:ext cx="5733627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880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NOMBRE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MATRICULA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ALBERTO DE JESÚS LEÓN MORENO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15002141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JOANA JOSELIN DOMÍNGUEZ RODRÍGUEZ 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16000097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EDUARDO MANUEL PÉREZ GARCÍA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16000022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IRVING CRUZ CORDOVA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15000041</a:t>
                      </a:r>
                      <a:endParaRPr lang="es-MX"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3235926" y="5618748"/>
            <a:ext cx="573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Rodolfo Martínez Puente</a:t>
            </a:r>
          </a:p>
          <a:p>
            <a:pPr algn="ctr"/>
            <a:r>
              <a:rPr lang="es-MX" sz="1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Desarrollo de aplicaciones web</a:t>
            </a:r>
          </a:p>
          <a:p>
            <a:pPr algn="ctr"/>
            <a:r>
              <a:rPr lang="es-MX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 de junio del 2019</a:t>
            </a:r>
            <a:endParaRPr lang="es-MX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31" y="1816156"/>
            <a:ext cx="1609023" cy="14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6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58" y="3481295"/>
            <a:ext cx="3544842" cy="236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Productos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838200" y="2112132"/>
            <a:ext cx="3240000" cy="3960000"/>
          </a:xfrm>
          <a:prstGeom prst="roundRect">
            <a:avLst>
              <a:gd name="adj" fmla="val 10503"/>
            </a:avLst>
          </a:prstGeom>
          <a:noFill/>
          <a:ln>
            <a:solidFill>
              <a:srgbClr val="2F3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4476000" y="2112132"/>
            <a:ext cx="3240000" cy="3960000"/>
          </a:xfrm>
          <a:prstGeom prst="roundRect">
            <a:avLst>
              <a:gd name="adj" fmla="val 10503"/>
            </a:avLst>
          </a:prstGeom>
          <a:noFill/>
          <a:ln>
            <a:solidFill>
              <a:srgbClr val="2F3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8113800" y="2112132"/>
            <a:ext cx="3240000" cy="3960000"/>
          </a:xfrm>
          <a:prstGeom prst="roundRect">
            <a:avLst>
              <a:gd name="adj" fmla="val 10503"/>
            </a:avLst>
          </a:prstGeom>
          <a:noFill/>
          <a:ln>
            <a:solidFill>
              <a:srgbClr val="2F31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100" name="Picture 4" descr="Resultado de imagen para implementos agricolas new holl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7" y="2997200"/>
            <a:ext cx="4197563" cy="284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implementos agricolas new holla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622" y="3659651"/>
            <a:ext cx="3220178" cy="218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838200" y="2112132"/>
            <a:ext cx="3259821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 smtClean="0">
                <a:solidFill>
                  <a:srgbClr val="F5E0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Tractores</a:t>
            </a:r>
            <a:endParaRPr lang="es-MX" sz="5000" dirty="0">
              <a:solidFill>
                <a:srgbClr val="F5E0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4456179" y="2096545"/>
            <a:ext cx="3259821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 smtClean="0">
                <a:solidFill>
                  <a:srgbClr val="F5E0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Implementos</a:t>
            </a:r>
            <a:endParaRPr lang="es-MX" sz="5000" dirty="0">
              <a:solidFill>
                <a:srgbClr val="F5E0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8113800" y="2134350"/>
            <a:ext cx="3259821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 smtClean="0">
                <a:solidFill>
                  <a:srgbClr val="F5E0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Refacciones</a:t>
            </a:r>
            <a:endParaRPr lang="es-MX" sz="5000" dirty="0">
              <a:solidFill>
                <a:srgbClr val="F5E0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8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Estado de la empresa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8194" name="Picture 2" descr="Resultado de imagen para internet 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37" y="2306638"/>
            <a:ext cx="3413125" cy="341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78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4300" y="1965325"/>
            <a:ext cx="9169400" cy="3368675"/>
          </a:xfrm>
        </p:spPr>
        <p:txBody>
          <a:bodyPr>
            <a:noAutofit/>
          </a:bodyPr>
          <a:lstStyle/>
          <a:p>
            <a:pPr algn="ctr"/>
            <a:r>
              <a:rPr lang="es-MX" sz="8800" b="1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Análisis del sitio web.</a:t>
            </a:r>
            <a:endParaRPr lang="es-MX" sz="8800" b="1" dirty="0">
              <a:solidFill>
                <a:srgbClr val="57575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765300" y="1673"/>
            <a:ext cx="8483600" cy="279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10325100" y="381000"/>
            <a:ext cx="1587500" cy="241300"/>
          </a:xfrm>
          <a:prstGeom prst="round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90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Secciones del sitio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31999"/>
            <a:ext cx="10515600" cy="4348163"/>
          </a:xfrm>
        </p:spPr>
        <p:txBody>
          <a:bodyPr>
            <a:normAutofit fontScale="85000" lnSpcReduction="20000"/>
          </a:bodyPr>
          <a:lstStyle/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CASA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BUSCAR PIEZAS POR MODELO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COMPRA POR CATEGORÍA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CATÁLOGO DE PIEZAS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INFORMACIÓN DEL PRODUCTO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CAJA DE HERRAMIENTAS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ENCUENTRA UN DISTRIBUIDOR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CENTRO DE RECOMPENSAS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 COBERTIZO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CONTÁCTENOS</a:t>
            </a:r>
          </a:p>
          <a:p>
            <a:pPr marL="360000" indent="-360000">
              <a:buClr>
                <a:srgbClr val="F5E046"/>
              </a:buClr>
              <a:buFont typeface="Wingdings" panose="05000000000000000000" pitchFamily="2" charset="2"/>
              <a:buChar char="v"/>
            </a:pPr>
            <a:r>
              <a:rPr lang="es-MX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PREGUNTAS </a:t>
            </a:r>
            <a:r>
              <a:rPr lang="es-MX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FRECUENTES</a:t>
            </a:r>
            <a:endParaRPr lang="es-MX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5" name="Picture 2" descr="Resultado de imagen para new hollan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937" y="2438399"/>
            <a:ext cx="4101863" cy="291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4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6965" y="254889"/>
            <a:ext cx="10978134" cy="1710055"/>
          </a:xfrm>
        </p:spPr>
        <p:txBody>
          <a:bodyPr>
            <a:normAutofit/>
          </a:bodyPr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CASA</a:t>
            </a:r>
            <a:r>
              <a:rPr lang="es-MX" sz="2400" dirty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esta sesión se contiene una serie de algunos productos destacados que ofrece el sitio además de contener de lado derecho un apartado para iniciar sección o crear una nueva cuenta.</a:t>
            </a:r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12560" t="8150" r="13442" b="10345"/>
          <a:stretch/>
        </p:blipFill>
        <p:spPr bwMode="auto">
          <a:xfrm>
            <a:off x="1185183" y="1647444"/>
            <a:ext cx="9841699" cy="5210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830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1395" y="387477"/>
            <a:ext cx="5335399" cy="4351338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BUSCAR PIEZAS POR MODELO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esta sección se muestra un apartado que permite buscar piezas por medio del modelo.</a:t>
            </a:r>
          </a:p>
          <a:p>
            <a:endParaRPr lang="es-MX" dirty="0"/>
          </a:p>
        </p:txBody>
      </p:sp>
      <p:pic>
        <p:nvPicPr>
          <p:cNvPr id="10" name="Imagen 9"/>
          <p:cNvPicPr/>
          <p:nvPr/>
        </p:nvPicPr>
        <p:blipFill rotWithShape="1">
          <a:blip r:embed="rId2"/>
          <a:srcRect l="12220" t="7546" r="13441" b="12155"/>
          <a:stretch/>
        </p:blipFill>
        <p:spPr bwMode="auto">
          <a:xfrm>
            <a:off x="0" y="3094200"/>
            <a:ext cx="5836795" cy="3763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Marcador de contenido 2"/>
          <p:cNvSpPr txBox="1">
            <a:spLocks/>
          </p:cNvSpPr>
          <p:nvPr/>
        </p:nvSpPr>
        <p:spPr>
          <a:xfrm>
            <a:off x="6311900" y="387477"/>
            <a:ext cx="51729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COMPRA POR CATEGORÍA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esta sección se muestra las categorías de productos que ofrece el sitio y nos permite ingresar a estas categorías y nos muestra solo productos de la categoría seleccionada.</a:t>
            </a:r>
          </a:p>
          <a:p>
            <a:endParaRPr lang="es-MX" dirty="0"/>
          </a:p>
        </p:txBody>
      </p:sp>
      <p:pic>
        <p:nvPicPr>
          <p:cNvPr id="13" name="Imagen 12"/>
          <p:cNvPicPr/>
          <p:nvPr/>
        </p:nvPicPr>
        <p:blipFill rotWithShape="1">
          <a:blip r:embed="rId3"/>
          <a:srcRect l="12560" t="8150" r="12933" b="7024"/>
          <a:stretch/>
        </p:blipFill>
        <p:spPr bwMode="auto">
          <a:xfrm>
            <a:off x="6311900" y="3094200"/>
            <a:ext cx="5880100" cy="3763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46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9288" y="204089"/>
            <a:ext cx="3965448" cy="4351338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CATÁLOGO DE PIEZAS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este apartado nos muestra un submenú y nos permite seleccionar como queremos buscar nuestro producto.</a:t>
            </a:r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12050" t="8151" r="12933" b="13362"/>
          <a:stretch/>
        </p:blipFill>
        <p:spPr bwMode="auto">
          <a:xfrm>
            <a:off x="0" y="3236087"/>
            <a:ext cx="5059368" cy="36219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6203696" y="204089"/>
            <a:ext cx="5593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INFORMACIÓN DEL PRODUCTO: 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 esta sección nos muestra las categorías de productos y nos redirección a otra página en donde nos muestra una imagen, un eslogan o frase que da beneficios de esos productos y nos muestra algunos productos que ofrece.</a:t>
            </a:r>
          </a:p>
          <a:p>
            <a:endParaRPr lang="es-MX" dirty="0"/>
          </a:p>
        </p:txBody>
      </p:sp>
      <p:pic>
        <p:nvPicPr>
          <p:cNvPr id="6" name="Imagen 5"/>
          <p:cNvPicPr/>
          <p:nvPr/>
        </p:nvPicPr>
        <p:blipFill rotWithShape="1">
          <a:blip r:embed="rId3"/>
          <a:srcRect l="12728" t="7547" r="12933" b="7325"/>
          <a:stretch/>
        </p:blipFill>
        <p:spPr bwMode="auto">
          <a:xfrm>
            <a:off x="7488174" y="3091179"/>
            <a:ext cx="4308602" cy="3766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/>
          <p:cNvPicPr/>
          <p:nvPr/>
        </p:nvPicPr>
        <p:blipFill rotWithShape="1">
          <a:blip r:embed="rId4"/>
          <a:srcRect l="14086" t="10867" r="11406" b="9136"/>
          <a:stretch/>
        </p:blipFill>
        <p:spPr bwMode="auto">
          <a:xfrm>
            <a:off x="5233606" y="3852164"/>
            <a:ext cx="2325434" cy="2524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563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4360" y="374777"/>
            <a:ext cx="4367784" cy="4351338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CAJA DE HERRAMIENTAS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este apartado se nos muestra las herramientas o servicios que ofrece el sitio y te hace un presupuesto o te dice cual necesitas.</a:t>
            </a:r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11201" t="7849" r="12594" b="11853"/>
          <a:stretch/>
        </p:blipFill>
        <p:spPr bwMode="auto">
          <a:xfrm>
            <a:off x="0" y="3302001"/>
            <a:ext cx="5654066" cy="3349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6537959" y="374777"/>
            <a:ext cx="4367784" cy="270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ENCUENTRA UN DISTRIBUIDOR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esta sección te ayudan a encontrar un distribuidor que este cerca de tu ubicación</a:t>
            </a:r>
          </a:p>
          <a:p>
            <a:endParaRPr lang="es-MX" dirty="0"/>
          </a:p>
        </p:txBody>
      </p:sp>
      <p:pic>
        <p:nvPicPr>
          <p:cNvPr id="6" name="Imagen 5"/>
          <p:cNvPicPr/>
          <p:nvPr/>
        </p:nvPicPr>
        <p:blipFill rotWithShape="1">
          <a:blip r:embed="rId3"/>
          <a:srcRect l="11032" t="7546" r="12763" b="14571"/>
          <a:stretch/>
        </p:blipFill>
        <p:spPr bwMode="auto">
          <a:xfrm>
            <a:off x="6003459" y="3302001"/>
            <a:ext cx="6188542" cy="355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06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3672" y="508889"/>
            <a:ext cx="5330952" cy="4351338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CONTÁCTENOS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 este apartado nos permite observar su ubicación, número de contacto, horario de servicio además de poderlos contactar por medio de un formulario.</a:t>
            </a:r>
          </a:p>
          <a:p>
            <a:endParaRPr lang="es-MX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331712" y="508889"/>
            <a:ext cx="53309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PREGUNTAS </a:t>
            </a:r>
            <a:r>
              <a:rPr lang="es-MX" sz="24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FRECUENTES</a:t>
            </a:r>
            <a:r>
              <a:rPr lang="es-MX" sz="2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 esta sección nos muestran una serie de preguntas que son muy recurrentes.</a:t>
            </a:r>
          </a:p>
          <a:p>
            <a:endParaRPr lang="es-MX" dirty="0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12560" t="8151" r="2071" b="5816"/>
          <a:stretch/>
        </p:blipFill>
        <p:spPr bwMode="auto">
          <a:xfrm>
            <a:off x="0" y="3083814"/>
            <a:ext cx="6661107" cy="3774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/>
          <p:cNvPicPr/>
          <p:nvPr/>
        </p:nvPicPr>
        <p:blipFill rotWithShape="1">
          <a:blip r:embed="rId3"/>
          <a:srcRect l="11711" t="7547" r="12254" b="7325"/>
          <a:stretch/>
        </p:blipFill>
        <p:spPr bwMode="auto">
          <a:xfrm>
            <a:off x="6196131" y="3083814"/>
            <a:ext cx="5995870" cy="3774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433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Pagina oficial John </a:t>
            </a:r>
            <a:r>
              <a:rPr lang="es-MX" dirty="0" err="1" smtClean="0"/>
              <a:t>Deere</a:t>
            </a:r>
            <a:endParaRPr lang="es-MX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1417"/>
            <a:ext cx="9794966" cy="48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9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6257" y="388587"/>
            <a:ext cx="4294632" cy="4351338"/>
          </a:xfrm>
        </p:spPr>
        <p:txBody>
          <a:bodyPr/>
          <a:lstStyle/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CENTRO DE RECOMPENSAS: 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 este aparatado nos dice como obtener recompensas de descuentos en la compra de ciertos artículos.</a:t>
            </a:r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13238" t="7245" r="13611" b="18797"/>
          <a:stretch/>
        </p:blipFill>
        <p:spPr bwMode="auto">
          <a:xfrm>
            <a:off x="97680" y="3104800"/>
            <a:ext cx="5045945" cy="375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6312026" y="388587"/>
            <a:ext cx="47115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 COBERTIZO: </a:t>
            </a:r>
            <a:r>
              <a:rPr lang="es-MX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 esta sección se nos habla sobre la experiencia del sitio y lo que maneja, además sugiere registrarte y nos muestra que tiene una aplicación móvil.</a:t>
            </a:r>
          </a:p>
          <a:p>
            <a:endParaRPr lang="es-MX" dirty="0"/>
          </a:p>
        </p:txBody>
      </p:sp>
      <p:pic>
        <p:nvPicPr>
          <p:cNvPr id="6" name="Imagen 5"/>
          <p:cNvPicPr/>
          <p:nvPr/>
        </p:nvPicPr>
        <p:blipFill rotWithShape="1">
          <a:blip r:embed="rId3"/>
          <a:srcRect l="11710" t="7849" r="13782" b="7023"/>
          <a:stretch/>
        </p:blipFill>
        <p:spPr bwMode="auto">
          <a:xfrm>
            <a:off x="6349252" y="3104800"/>
            <a:ext cx="5842748" cy="375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86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071" y="838200"/>
            <a:ext cx="10515600" cy="5245607"/>
          </a:xfrm>
        </p:spPr>
        <p:txBody>
          <a:bodyPr>
            <a:normAutofit/>
          </a:bodyPr>
          <a:lstStyle/>
          <a:p>
            <a:r>
              <a:rPr lang="es-MX" sz="32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se cuenta con información de la empresa en tienda física.</a:t>
            </a:r>
          </a:p>
          <a:p>
            <a:r>
              <a:rPr lang="es-MX" sz="3200" dirty="0" smtClean="0">
                <a:solidFill>
                  <a:srgbClr val="F5E0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se cuenta con información de términos legales.</a:t>
            </a:r>
            <a:endParaRPr lang="es-MX" sz="3200" dirty="0">
              <a:solidFill>
                <a:srgbClr val="F5E0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32077" t="37130" r="14121" b="23929"/>
          <a:stretch/>
        </p:blipFill>
        <p:spPr bwMode="auto">
          <a:xfrm>
            <a:off x="953071" y="2772569"/>
            <a:ext cx="8154353" cy="33112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21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4300" y="1965325"/>
            <a:ext cx="9169400" cy="3368675"/>
          </a:xfrm>
        </p:spPr>
        <p:txBody>
          <a:bodyPr>
            <a:noAutofit/>
          </a:bodyPr>
          <a:lstStyle/>
          <a:p>
            <a:pPr algn="ctr"/>
            <a:r>
              <a:rPr lang="es-MX" sz="8800" b="1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Análisis de </a:t>
            </a:r>
            <a:br>
              <a:rPr lang="es-MX" sz="8800" b="1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s-MX" sz="8800" b="1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E-Commerce</a:t>
            </a:r>
            <a:endParaRPr lang="es-MX" sz="8800" b="1" dirty="0">
              <a:solidFill>
                <a:srgbClr val="57575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4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B2C (Business to </a:t>
            </a:r>
            <a:r>
              <a:rPr lang="es-MX" sz="5000" dirty="0" err="1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Customer</a:t>
            </a:r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07" y="2013075"/>
            <a:ext cx="3994986" cy="399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7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Forma de realizar la transacción</a:t>
            </a:r>
            <a:endParaRPr lang="es-MX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 rotWithShape="1">
          <a:blip r:embed="rId3"/>
          <a:srcRect l="13176" t="8568" r="14137" b="52118"/>
          <a:stretch/>
        </p:blipFill>
        <p:spPr bwMode="auto">
          <a:xfrm>
            <a:off x="2267952" y="1690688"/>
            <a:ext cx="7656095" cy="2327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/>
          <p:cNvPicPr/>
          <p:nvPr/>
        </p:nvPicPr>
        <p:blipFill rotWithShape="1">
          <a:blip r:embed="rId4"/>
          <a:srcRect l="5242" t="10836" r="6196" b="48840"/>
          <a:stretch/>
        </p:blipFill>
        <p:spPr bwMode="auto">
          <a:xfrm>
            <a:off x="2210685" y="4349775"/>
            <a:ext cx="7770630" cy="1988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104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Tipos de pago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11" y="4108700"/>
            <a:ext cx="300037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trato direc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8" y="19471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4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Finalización de transacción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6146" name="Picture 2" descr="Resultado de imagen para e commerc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2584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994484" y="4876969"/>
            <a:ext cx="4203032" cy="1186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00" dirty="0" smtClean="0">
                <a:solidFill>
                  <a:srgbClr val="F5E0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¿Fue sencillo?</a:t>
            </a:r>
            <a:endParaRPr lang="es-MX" sz="4000" dirty="0">
              <a:solidFill>
                <a:srgbClr val="F5E0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4300" y="1965325"/>
            <a:ext cx="9169400" cy="3368675"/>
          </a:xfrm>
        </p:spPr>
        <p:txBody>
          <a:bodyPr>
            <a:noAutofit/>
          </a:bodyPr>
          <a:lstStyle/>
          <a:p>
            <a:pPr algn="ctr"/>
            <a:r>
              <a:rPr lang="es-MX" sz="8800" b="1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Diseño del sitio web.</a:t>
            </a:r>
            <a:endParaRPr lang="es-MX" sz="8800" b="1" dirty="0">
              <a:solidFill>
                <a:srgbClr val="57575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4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Colores y tipografía</a:t>
            </a:r>
            <a:endParaRPr lang="es-MX" sz="5000" dirty="0">
              <a:solidFill>
                <a:srgbClr val="57575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838200" y="1900990"/>
            <a:ext cx="1080000" cy="1080000"/>
          </a:xfrm>
          <a:prstGeom prst="roundRect">
            <a:avLst>
              <a:gd name="adj" fmla="val 50000"/>
            </a:avLst>
          </a:prstGeom>
          <a:solidFill>
            <a:srgbClr val="FFD2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redondeado 7"/>
          <p:cNvSpPr/>
          <p:nvPr/>
        </p:nvSpPr>
        <p:spPr>
          <a:xfrm>
            <a:off x="838200" y="4770352"/>
            <a:ext cx="1080000" cy="1080000"/>
          </a:xfrm>
          <a:prstGeom prst="roundRect">
            <a:avLst>
              <a:gd name="adj" fmla="val 50000"/>
            </a:avLst>
          </a:prstGeom>
          <a:solidFill>
            <a:srgbClr val="D7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/>
          <p:cNvSpPr/>
          <p:nvPr/>
        </p:nvSpPr>
        <p:spPr>
          <a:xfrm>
            <a:off x="838200" y="3335671"/>
            <a:ext cx="1080000" cy="1080000"/>
          </a:xfrm>
          <a:prstGeom prst="roundRect">
            <a:avLst>
              <a:gd name="adj" fmla="val 50000"/>
            </a:avLst>
          </a:prstGeom>
          <a:solidFill>
            <a:srgbClr val="0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09800" y="3212889"/>
            <a:ext cx="200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#00529B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209800" y="4647570"/>
            <a:ext cx="200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</a:t>
            </a:r>
            <a:r>
              <a:rPr lang="es-MX" sz="3000" dirty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D3D3D3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2209800" y="1799806"/>
            <a:ext cx="20012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</a:t>
            </a:r>
            <a:r>
              <a:rPr lang="es-MX" sz="3000" dirty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FFD204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4639850" y="2544070"/>
            <a:ext cx="6300811" cy="2663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 err="1">
                <a:latin typeface="Arial" panose="020B0604020202020204" pitchFamily="34" charset="0"/>
                <a:cs typeface="Arial" panose="020B0604020202020204" pitchFamily="34" charset="0"/>
              </a:rPr>
              <a:t>Arial,Helvetica,sans-serif</a:t>
            </a:r>
            <a:r>
              <a:rPr lang="es-MX" sz="3600" u="sng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/>
            </a:r>
            <a:br>
              <a:rPr lang="es-MX" sz="3600" u="sng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s-MX" sz="3600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11 </a:t>
            </a:r>
            <a:r>
              <a:rPr lang="es-MX" sz="3600" dirty="0" err="1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px</a:t>
            </a:r>
            <a:r>
              <a:rPr lang="es-MX" sz="3600" dirty="0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/ 18 </a:t>
            </a:r>
            <a:r>
              <a:rPr lang="es-MX" sz="3600" dirty="0" err="1" smtClean="0">
                <a:solidFill>
                  <a:srgbClr val="57575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px</a:t>
            </a:r>
            <a:endParaRPr lang="es-MX" sz="3600" dirty="0">
              <a:solidFill>
                <a:srgbClr val="575757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9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75" y="1813469"/>
            <a:ext cx="9872249" cy="50445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es responsivo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Giro de la empresa John </a:t>
            </a:r>
            <a:r>
              <a:rPr lang="es-MX" dirty="0" err="1" smtClean="0"/>
              <a:t>Deere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John </a:t>
            </a:r>
            <a:r>
              <a:rPr lang="es-MX" dirty="0" err="1"/>
              <a:t>deere</a:t>
            </a:r>
            <a:r>
              <a:rPr lang="es-MX" dirty="0"/>
              <a:t> agricultura es una empresa que se dedica a la venta y fabricación de productos agrícolas (Tractores e implementos) y suvenires de la marca. </a:t>
            </a:r>
            <a:r>
              <a:rPr lang="es-MX"/>
              <a:t>Esta posicionada entre las 3 más importantes en el mercado agrícola. </a:t>
            </a:r>
          </a:p>
        </p:txBody>
      </p:sp>
    </p:spTree>
    <p:extLst>
      <p:ext uri="{BB962C8B-B14F-4D97-AF65-F5344CB8AC3E}">
        <p14:creationId xmlns:p14="http://schemas.microsoft.com/office/powerpoint/2010/main" val="2974621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Navegación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3453856" y="2782159"/>
            <a:ext cx="5284288" cy="2328588"/>
          </a:xfrm>
          <a:prstGeom prst="roundRect">
            <a:avLst>
              <a:gd name="adj" fmla="val 10503"/>
            </a:avLst>
          </a:prstGeom>
          <a:noFill/>
          <a:ln>
            <a:solidFill>
              <a:srgbClr val="F5E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relativamente sencillo navegar en el sitio, además cuenta con gestor de idiomas (Inglés, Francés y Español).</a:t>
            </a:r>
            <a:endParaRPr lang="es-MX" sz="2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8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 foro y blog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68" y="1690687"/>
            <a:ext cx="10158663" cy="51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Animaciones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95" y="1808518"/>
            <a:ext cx="9881937" cy="5049482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4379495" y="4006515"/>
            <a:ext cx="926431" cy="457200"/>
          </a:xfrm>
          <a:prstGeom prst="ellipse">
            <a:avLst/>
          </a:prstGeom>
          <a:noFill/>
          <a:ln w="38100">
            <a:solidFill>
              <a:srgbClr val="F5E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/>
          <p:cNvSpPr/>
          <p:nvPr/>
        </p:nvSpPr>
        <p:spPr>
          <a:xfrm>
            <a:off x="6196263" y="4104659"/>
            <a:ext cx="1479884" cy="457200"/>
          </a:xfrm>
          <a:prstGeom prst="ellipse">
            <a:avLst/>
          </a:prstGeom>
          <a:noFill/>
          <a:ln w="38100">
            <a:solidFill>
              <a:srgbClr val="F5E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/>
          <p:cNvSpPr/>
          <p:nvPr/>
        </p:nvSpPr>
        <p:spPr>
          <a:xfrm>
            <a:off x="7243009" y="1808518"/>
            <a:ext cx="565485" cy="539530"/>
          </a:xfrm>
          <a:prstGeom prst="ellipse">
            <a:avLst/>
          </a:prstGeom>
          <a:noFill/>
          <a:ln w="38100">
            <a:solidFill>
              <a:srgbClr val="F5E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431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898232"/>
            <a:ext cx="10515600" cy="2484772"/>
          </a:xfrm>
        </p:spPr>
        <p:txBody>
          <a:bodyPr>
            <a:noAutofit/>
          </a:bodyPr>
          <a:lstStyle/>
          <a:p>
            <a:pPr algn="ctr"/>
            <a:r>
              <a:rPr lang="es-MX" sz="8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Conclusión</a:t>
            </a:r>
            <a:endParaRPr lang="es-MX" sz="1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00" y="372991"/>
            <a:ext cx="3586200" cy="31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9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Pagina </a:t>
            </a:r>
            <a:r>
              <a:rPr lang="es-MX" dirty="0" smtClean="0"/>
              <a:t>Oficial</a:t>
            </a:r>
            <a:r>
              <a:rPr lang="es-MX" dirty="0" smtClean="0"/>
              <a:t> </a:t>
            </a:r>
            <a:r>
              <a:rPr lang="es-MX" dirty="0" smtClean="0"/>
              <a:t>Case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47" b="6194"/>
          <a:stretch/>
        </p:blipFill>
        <p:spPr>
          <a:xfrm>
            <a:off x="1058091" y="1455934"/>
            <a:ext cx="9437307" cy="493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35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Giro de la empresa CASE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s-MX" sz="2400" dirty="0"/>
              <a:t>CNH de México, S.A. de C.V., se encuentra localizada en la ciudad de Santiago de Querétaro, en donde fabricamos los tractores agrícolas de las marcas New </a:t>
            </a:r>
            <a:r>
              <a:rPr lang="es-MX" sz="2400" dirty="0" err="1"/>
              <a:t>Holland</a:t>
            </a:r>
            <a:r>
              <a:rPr lang="es-MX" sz="2400" dirty="0"/>
              <a:t> y Case IH, que van de los 45 hasta los 140 caballos de fuerza, e importador de los equipos de 145 hasta 450 caballos de fuerza y maquinaria de construcción como son los Mini Cargadores, Retro Excavadoras, Cargadores Frontales, </a:t>
            </a:r>
            <a:r>
              <a:rPr lang="es-MX" sz="2400" dirty="0" err="1"/>
              <a:t>Bulldozers</a:t>
            </a:r>
            <a:r>
              <a:rPr lang="es-MX" sz="2400" dirty="0"/>
              <a:t>, Moto conformadoras, Excavadoras, con todo esto se constituye CNH como el gigante de Maquinaria Agrícola y para la Construcción.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0134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new holland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068" y="1972837"/>
            <a:ext cx="4101863" cy="291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62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Giro</a:t>
            </a:r>
            <a:endParaRPr lang="es-MX" sz="5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838200" y="3335612"/>
            <a:ext cx="5284288" cy="2328588"/>
          </a:xfrm>
          <a:prstGeom prst="roundRect">
            <a:avLst>
              <a:gd name="adj" fmla="val 10503"/>
            </a:avLst>
          </a:prstGeom>
          <a:noFill/>
          <a:ln>
            <a:solidFill>
              <a:srgbClr val="F5E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New </a:t>
            </a:r>
            <a:r>
              <a:rPr lang="es-MX" sz="2000" b="1" dirty="0" err="1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Holland</a:t>
            </a:r>
            <a:r>
              <a:rPr lang="es-MX" sz="2000" b="1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MX" sz="2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una empresa que se </a:t>
            </a:r>
            <a:r>
              <a:rPr lang="es-MX" sz="2000" dirty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dedica a la producción y venta de productos </a:t>
            </a:r>
            <a:r>
              <a:rPr lang="es-MX" sz="2000" dirty="0" smtClean="0">
                <a:solidFill>
                  <a:srgbClr val="2F318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agrícolas.</a:t>
            </a:r>
            <a:endParaRPr lang="es-MX" sz="2000" dirty="0">
              <a:solidFill>
                <a:srgbClr val="2F318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078" name="Picture 6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80" y="2649018"/>
            <a:ext cx="5042419" cy="37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00" y="487906"/>
            <a:ext cx="1224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0" y="0"/>
            <a:ext cx="8483600" cy="279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/>
          <p:cNvSpPr/>
          <p:nvPr/>
        </p:nvSpPr>
        <p:spPr>
          <a:xfrm>
            <a:off x="10325100" y="381000"/>
            <a:ext cx="1587500" cy="241300"/>
          </a:xfrm>
          <a:prstGeom prst="round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24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0" y="0"/>
            <a:ext cx="8483600" cy="279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10325100" y="381000"/>
            <a:ext cx="1587500" cy="241300"/>
          </a:xfrm>
          <a:prstGeom prst="round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4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642</Words>
  <Application>Microsoft Office PowerPoint</Application>
  <PresentationFormat>Panorámica</PresentationFormat>
  <Paragraphs>70</Paragraphs>
  <Slides>33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Open Sans</vt:lpstr>
      <vt:lpstr>Open Sans Light</vt:lpstr>
      <vt:lpstr>Wingdings</vt:lpstr>
      <vt:lpstr>Tema de Office</vt:lpstr>
      <vt:lpstr>Imagen</vt:lpstr>
      <vt:lpstr>Presentación de PowerPoint</vt:lpstr>
      <vt:lpstr>Pagina oficial John Deere</vt:lpstr>
      <vt:lpstr>Giro de la empresa John Deere</vt:lpstr>
      <vt:lpstr>Pagina Oficial Case</vt:lpstr>
      <vt:lpstr>Giro de la empresa CASE</vt:lpstr>
      <vt:lpstr>Presentación de PowerPoint</vt:lpstr>
      <vt:lpstr>Giro</vt:lpstr>
      <vt:lpstr>Presentación de PowerPoint</vt:lpstr>
      <vt:lpstr>Presentación de PowerPoint</vt:lpstr>
      <vt:lpstr>Productos</vt:lpstr>
      <vt:lpstr>Estado de la empresa</vt:lpstr>
      <vt:lpstr>Análisis del sitio web.</vt:lpstr>
      <vt:lpstr>Presentación de PowerPoint</vt:lpstr>
      <vt:lpstr>Secciones del sitio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  E-Commerce</vt:lpstr>
      <vt:lpstr>B2C (Business to Customer)</vt:lpstr>
      <vt:lpstr>Forma de realizar la transacción</vt:lpstr>
      <vt:lpstr>Tipos de pago</vt:lpstr>
      <vt:lpstr>Finalización de transacción</vt:lpstr>
      <vt:lpstr>Diseño del sitio web.</vt:lpstr>
      <vt:lpstr>Colores y tipografía</vt:lpstr>
      <vt:lpstr>No es responsivo</vt:lpstr>
      <vt:lpstr>Navegación</vt:lpstr>
      <vt:lpstr>Sin foro y blog</vt:lpstr>
      <vt:lpstr>Animaciones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Alberto</dc:creator>
  <cp:lastModifiedBy>HP</cp:lastModifiedBy>
  <cp:revision>26</cp:revision>
  <dcterms:created xsi:type="dcterms:W3CDTF">2019-06-13T21:19:53Z</dcterms:created>
  <dcterms:modified xsi:type="dcterms:W3CDTF">2019-06-21T22:27:46Z</dcterms:modified>
</cp:coreProperties>
</file>